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NATIONAL ARCHIVES OF INDIA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6902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62657"/>
            <a:ext cx="78486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He prepared a Calendar of the Proceedings of the Select Committee for the period 1750 – 1760 .</a:t>
            </a:r>
          </a:p>
          <a:p>
            <a:endParaRPr lang="en-IN" dirty="0"/>
          </a:p>
          <a:p>
            <a:r>
              <a:rPr lang="en-IN" dirty="0" smtClean="0"/>
              <a:t>He took effective steps for the rehabilitation of fragile papers .</a:t>
            </a:r>
          </a:p>
          <a:p>
            <a:endParaRPr lang="en-IN" dirty="0"/>
          </a:p>
          <a:p>
            <a:r>
              <a:rPr lang="en-IN" dirty="0" smtClean="0"/>
              <a:t>He undertook the programme of flattening of folded documents , repaired them .</a:t>
            </a:r>
          </a:p>
          <a:p>
            <a:endParaRPr lang="en-IN" dirty="0"/>
          </a:p>
          <a:p>
            <a:r>
              <a:rPr lang="en-IN" dirty="0" smtClean="0"/>
              <a:t>He introduced a superior quality  of tracing paper for repairing the records .</a:t>
            </a:r>
          </a:p>
          <a:p>
            <a:endParaRPr lang="en-IN" dirty="0"/>
          </a:p>
          <a:p>
            <a:endParaRPr lang="en-IN" dirty="0" smtClean="0"/>
          </a:p>
          <a:p>
            <a:endParaRPr lang="en-IN" sz="2000" b="1" dirty="0" smtClean="0"/>
          </a:p>
          <a:p>
            <a:r>
              <a:rPr lang="en-IN" sz="2000" b="1" dirty="0" smtClean="0"/>
              <a:t>C. R. Wilson – 1902 – 1904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continued the work of C. S. Hill and brought out </a:t>
            </a:r>
            <a:r>
              <a:rPr lang="en-IN" b="1" dirty="0" smtClean="0"/>
              <a:t>six Volumes </a:t>
            </a:r>
            <a:r>
              <a:rPr lang="en-IN" dirty="0" smtClean="0"/>
              <a:t>of public press list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 which covered </a:t>
            </a:r>
            <a:r>
              <a:rPr lang="en-IN" b="1" dirty="0" smtClean="0"/>
              <a:t>8000 Manuscripts  </a:t>
            </a:r>
            <a:r>
              <a:rPr lang="en-IN" dirty="0" smtClean="0"/>
              <a:t>and press list of </a:t>
            </a:r>
            <a:r>
              <a:rPr lang="en-IN" b="1" dirty="0" smtClean="0"/>
              <a:t>Bengal and Madras papers 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34975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81000" y="552840"/>
            <a:ext cx="7775418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N . L. Hall ward – 1904 – 1905</a:t>
            </a:r>
          </a:p>
          <a:p>
            <a:endParaRPr lang="en-IN" dirty="0" smtClean="0"/>
          </a:p>
          <a:p>
            <a:r>
              <a:rPr lang="en-IN" dirty="0" smtClean="0"/>
              <a:t>He published the list of the </a:t>
            </a:r>
            <a:r>
              <a:rPr lang="en-IN" b="1" dirty="0" smtClean="0"/>
              <a:t>Home Department records </a:t>
            </a:r>
            <a:r>
              <a:rPr lang="en-IN" dirty="0" smtClean="0"/>
              <a:t>( 1749 – 1759 )  and sent a further list of records  ( 1859 – 90 ) to the press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prepared an</a:t>
            </a:r>
            <a:r>
              <a:rPr lang="en-IN" b="1" dirty="0" smtClean="0"/>
              <a:t> Index </a:t>
            </a:r>
            <a:r>
              <a:rPr lang="en-IN" dirty="0" smtClean="0"/>
              <a:t>to the press list of the Public Proceedings from 1749- 1759  and </a:t>
            </a:r>
            <a:r>
              <a:rPr lang="en-IN" b="1" dirty="0" smtClean="0"/>
              <a:t>Abstracts of original Persian Correspondence </a:t>
            </a:r>
            <a:r>
              <a:rPr lang="en-IN" dirty="0" smtClean="0"/>
              <a:t>( 1708 – 81 ) </a:t>
            </a:r>
            <a:endParaRPr lang="en-IN" dirty="0"/>
          </a:p>
          <a:p>
            <a:endParaRPr lang="en-IN" dirty="0" smtClean="0"/>
          </a:p>
          <a:p>
            <a:r>
              <a:rPr lang="en-IN" sz="2000" b="1" dirty="0" smtClean="0"/>
              <a:t>E .D. Ross : 1906- 1914 </a:t>
            </a:r>
          </a:p>
          <a:p>
            <a:endParaRPr lang="en-IN" dirty="0"/>
          </a:p>
          <a:p>
            <a:r>
              <a:rPr lang="en-IN" dirty="0" smtClean="0"/>
              <a:t>He injected a </a:t>
            </a:r>
            <a:r>
              <a:rPr lang="en-IN" b="1" dirty="0" smtClean="0"/>
              <a:t>new life  </a:t>
            </a:r>
            <a:r>
              <a:rPr lang="en-IN" dirty="0" smtClean="0"/>
              <a:t>into the archival activities .</a:t>
            </a:r>
          </a:p>
          <a:p>
            <a:endParaRPr lang="en-IN" dirty="0"/>
          </a:p>
          <a:p>
            <a:r>
              <a:rPr lang="en-IN" dirty="0" smtClean="0"/>
              <a:t>His intellectual calibre and learning in the  Persian language paved the way for the publication of  </a:t>
            </a:r>
            <a:r>
              <a:rPr lang="en-IN" b="1" dirty="0" smtClean="0"/>
              <a:t>Calendar of Persian  records 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These calendars serves  a  </a:t>
            </a:r>
            <a:r>
              <a:rPr lang="en-IN" b="1" dirty="0" smtClean="0"/>
              <a:t>source of guidance to researchers  </a:t>
            </a:r>
            <a:r>
              <a:rPr lang="en-IN" dirty="0" smtClean="0"/>
              <a:t>on Persian records .</a:t>
            </a:r>
          </a:p>
          <a:p>
            <a:endParaRPr lang="en-IN" dirty="0"/>
          </a:p>
          <a:p>
            <a:r>
              <a:rPr lang="en-IN" dirty="0" smtClean="0"/>
              <a:t>He made an attempt  to prepare an</a:t>
            </a:r>
            <a:r>
              <a:rPr lang="en-IN" b="1" dirty="0" smtClean="0"/>
              <a:t> inventory </a:t>
            </a:r>
            <a:r>
              <a:rPr lang="en-IN" dirty="0" smtClean="0"/>
              <a:t>of the records  in the custody of the Records Department 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00074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7543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lists of </a:t>
            </a:r>
            <a:r>
              <a:rPr lang="en-IN" b="1" dirty="0" smtClean="0"/>
              <a:t>Foreign Department  records </a:t>
            </a:r>
            <a:r>
              <a:rPr lang="en-IN" dirty="0" smtClean="0"/>
              <a:t>in the three volumes ,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b="1" dirty="0" smtClean="0"/>
              <a:t>Military Department records </a:t>
            </a:r>
            <a:r>
              <a:rPr lang="en-IN" dirty="0" smtClean="0"/>
              <a:t>in three volumes  and </a:t>
            </a:r>
          </a:p>
          <a:p>
            <a:endParaRPr lang="en-IN" dirty="0"/>
          </a:p>
          <a:p>
            <a:r>
              <a:rPr lang="en-IN" b="1" dirty="0" smtClean="0"/>
              <a:t>Finance Department records </a:t>
            </a:r>
            <a:r>
              <a:rPr lang="en-IN" dirty="0" smtClean="0"/>
              <a:t>in one volume  were published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In 1910 , the Imperial Record Department  till then under </a:t>
            </a:r>
            <a:r>
              <a:rPr lang="en-IN" b="1" dirty="0" smtClean="0"/>
              <a:t>Home Department </a:t>
            </a:r>
            <a:r>
              <a:rPr lang="en-IN" dirty="0" smtClean="0"/>
              <a:t>, was transferred  to the newly created  </a:t>
            </a:r>
            <a:r>
              <a:rPr lang="en-IN" b="1" dirty="0" smtClean="0"/>
              <a:t>Department of Education </a:t>
            </a:r>
          </a:p>
          <a:p>
            <a:endParaRPr lang="en-IN" b="1" dirty="0"/>
          </a:p>
          <a:p>
            <a:r>
              <a:rPr lang="en-IN" b="1" dirty="0" smtClean="0"/>
              <a:t>A . F. </a:t>
            </a:r>
            <a:r>
              <a:rPr lang="en-IN" b="1" dirty="0" err="1" smtClean="0"/>
              <a:t>Schotfield</a:t>
            </a:r>
            <a:r>
              <a:rPr lang="en-IN" b="1" dirty="0" smtClean="0"/>
              <a:t> : 1914 – 1919 </a:t>
            </a:r>
          </a:p>
          <a:p>
            <a:endParaRPr lang="en-IN" b="1" dirty="0"/>
          </a:p>
          <a:p>
            <a:r>
              <a:rPr lang="en-IN" dirty="0" smtClean="0"/>
              <a:t>He became the head of the Archives in 1914 under the new tittle</a:t>
            </a:r>
            <a:r>
              <a:rPr lang="en-IN" b="1" dirty="0" smtClean="0"/>
              <a:t>   “ Keeper of Records “ .</a:t>
            </a:r>
          </a:p>
          <a:p>
            <a:endParaRPr lang="en-IN" b="1" dirty="0"/>
          </a:p>
          <a:p>
            <a:r>
              <a:rPr lang="en-IN" dirty="0" smtClean="0"/>
              <a:t>He was an excellent</a:t>
            </a:r>
            <a:r>
              <a:rPr lang="en-IN" b="1" dirty="0" smtClean="0"/>
              <a:t>  Indexer  . </a:t>
            </a:r>
            <a:r>
              <a:rPr lang="en-IN" dirty="0" smtClean="0"/>
              <a:t>So he released a</a:t>
            </a:r>
            <a:r>
              <a:rPr lang="en-IN" b="1" dirty="0" smtClean="0"/>
              <a:t> Pamphlet</a:t>
            </a:r>
            <a:r>
              <a:rPr lang="en-IN" dirty="0" smtClean="0"/>
              <a:t> entitled  Indexing of Records  ,</a:t>
            </a:r>
          </a:p>
          <a:p>
            <a:endParaRPr lang="en-IN" dirty="0"/>
          </a:p>
          <a:p>
            <a:r>
              <a:rPr lang="en-IN" dirty="0" smtClean="0"/>
              <a:t>Which deals with the rules of Indexing for the benefit of learners and as a guidance for Archivists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3031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12275"/>
            <a:ext cx="7696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dirty="0" smtClean="0"/>
              <a:t>An index to the entire series of Public press lists was launched .</a:t>
            </a:r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He replaced the old method of </a:t>
            </a:r>
            <a:r>
              <a:rPr lang="en-IN" b="1" dirty="0" smtClean="0"/>
              <a:t>Tracing Paper </a:t>
            </a:r>
            <a:r>
              <a:rPr lang="en-IN" dirty="0" smtClean="0"/>
              <a:t>with that of more enduring </a:t>
            </a:r>
            <a:r>
              <a:rPr lang="en-IN" b="1" dirty="0" smtClean="0"/>
              <a:t>Chiffon</a:t>
            </a:r>
            <a:r>
              <a:rPr lang="en-IN" dirty="0" smtClean="0"/>
              <a:t> and less expensive </a:t>
            </a:r>
            <a:r>
              <a:rPr lang="en-IN" b="1" dirty="0" smtClean="0"/>
              <a:t>Japanese Tissue Paper </a:t>
            </a:r>
            <a:r>
              <a:rPr lang="en-IN" dirty="0" smtClean="0"/>
              <a:t>.</a:t>
            </a:r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During his tenure , </a:t>
            </a:r>
            <a:r>
              <a:rPr lang="en-IN" b="1" dirty="0" smtClean="0"/>
              <a:t>the Indian Historical Commission </a:t>
            </a:r>
            <a:r>
              <a:rPr lang="en-IN" dirty="0" smtClean="0"/>
              <a:t>was set up for the advise</a:t>
            </a:r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 the Government of India in matters connected with the  </a:t>
            </a:r>
            <a:r>
              <a:rPr lang="en-IN" b="1" dirty="0" smtClean="0"/>
              <a:t>Acquisition </a:t>
            </a:r>
            <a:r>
              <a:rPr lang="en-IN" dirty="0" smtClean="0"/>
              <a:t>, </a:t>
            </a:r>
          </a:p>
          <a:p>
            <a:pPr algn="just"/>
            <a:endParaRPr lang="en-IN" dirty="0"/>
          </a:p>
          <a:p>
            <a:pPr algn="just"/>
            <a:r>
              <a:rPr lang="en-IN" b="1" dirty="0" smtClean="0"/>
              <a:t>Preservation</a:t>
            </a:r>
            <a:r>
              <a:rPr lang="en-IN" dirty="0" smtClean="0"/>
              <a:t> and </a:t>
            </a:r>
            <a:r>
              <a:rPr lang="en-IN" b="1" dirty="0" smtClean="0"/>
              <a:t>Historical Research </a:t>
            </a:r>
            <a:r>
              <a:rPr lang="en-IN" dirty="0" smtClean="0"/>
              <a:t>.</a:t>
            </a:r>
          </a:p>
          <a:p>
            <a:pPr algn="just"/>
            <a:endParaRPr lang="en-IN" dirty="0"/>
          </a:p>
          <a:p>
            <a:pPr algn="just"/>
            <a:endParaRPr lang="en-IN" dirty="0" smtClean="0"/>
          </a:p>
          <a:p>
            <a:pPr algn="just"/>
            <a:r>
              <a:rPr lang="en-IN" dirty="0" err="1" smtClean="0"/>
              <a:t>Schotfield</a:t>
            </a:r>
            <a:r>
              <a:rPr lang="en-IN" dirty="0" smtClean="0"/>
              <a:t> was succeeded by </a:t>
            </a:r>
            <a:r>
              <a:rPr lang="en-IN" b="1" dirty="0" smtClean="0"/>
              <a:t>Richard Henry </a:t>
            </a:r>
            <a:r>
              <a:rPr lang="en-IN" b="1" dirty="0" err="1" smtClean="0"/>
              <a:t>Balker</a:t>
            </a:r>
            <a:r>
              <a:rPr lang="en-IN" b="1" dirty="0" smtClean="0"/>
              <a:t>  </a:t>
            </a:r>
            <a:r>
              <a:rPr lang="en-IN" dirty="0" smtClean="0"/>
              <a:t>who served the office for 15 months .</a:t>
            </a:r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He started the preliminary work on a “ </a:t>
            </a:r>
            <a:r>
              <a:rPr lang="en-IN" b="1" dirty="0" smtClean="0"/>
              <a:t>Hand book to the Pre- Mutiny Records</a:t>
            </a:r>
            <a:r>
              <a:rPr lang="en-IN" dirty="0" smtClean="0"/>
              <a:t> .” </a:t>
            </a:r>
            <a:endParaRPr lang="en-IN" dirty="0"/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As suggested by the Indian H</a:t>
            </a:r>
            <a:r>
              <a:rPr lang="en-IN" b="1" dirty="0" smtClean="0"/>
              <a:t>istorical Record Commission </a:t>
            </a:r>
            <a:r>
              <a:rPr lang="en-IN" dirty="0" smtClean="0"/>
              <a:t>.</a:t>
            </a:r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Press listing of </a:t>
            </a:r>
            <a:r>
              <a:rPr lang="en-IN" b="1" dirty="0" smtClean="0"/>
              <a:t>Mutiny Papers </a:t>
            </a:r>
            <a:r>
              <a:rPr lang="en-IN" dirty="0" smtClean="0"/>
              <a:t>was Completed during  </a:t>
            </a:r>
            <a:r>
              <a:rPr lang="en-IN" dirty="0" err="1" smtClean="0"/>
              <a:t>Balker’s</a:t>
            </a:r>
            <a:r>
              <a:rPr lang="en-IN" dirty="0" smtClean="0"/>
              <a:t> time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45454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7133"/>
            <a:ext cx="8153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J . M. </a:t>
            </a:r>
            <a:r>
              <a:rPr lang="en-IN" b="1" dirty="0" err="1" smtClean="0"/>
              <a:t>Mitra</a:t>
            </a:r>
            <a:r>
              <a:rPr lang="en-IN" b="1" dirty="0" smtClean="0"/>
              <a:t>  - 1920 – 1922 .</a:t>
            </a:r>
          </a:p>
          <a:p>
            <a:endParaRPr lang="en-IN" dirty="0"/>
          </a:p>
          <a:p>
            <a:r>
              <a:rPr lang="en-IN" dirty="0" smtClean="0"/>
              <a:t>He was the first Indian  appointed as the head of the </a:t>
            </a:r>
            <a:r>
              <a:rPr lang="en-IN" b="1" dirty="0" smtClean="0"/>
              <a:t>Imperial Record Department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He took effective measures for the </a:t>
            </a:r>
            <a:r>
              <a:rPr lang="en-IN" b="1" dirty="0" smtClean="0"/>
              <a:t>eradication of termites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pPr marL="342900" indent="-342900">
              <a:buAutoNum type="alphaUcPeriod"/>
            </a:pPr>
            <a:r>
              <a:rPr lang="en-IN" b="1" dirty="0" smtClean="0"/>
              <a:t>F. M. Abdul Ali – 1922- 1938 </a:t>
            </a:r>
          </a:p>
          <a:p>
            <a:pPr marL="342900" indent="-342900">
              <a:buAutoNum type="alphaUcPeriod"/>
            </a:pPr>
            <a:endParaRPr lang="en-IN" dirty="0"/>
          </a:p>
          <a:p>
            <a:r>
              <a:rPr lang="en-IN" dirty="0" smtClean="0"/>
              <a:t>He served nearly 17 years .</a:t>
            </a:r>
          </a:p>
          <a:p>
            <a:endParaRPr lang="en-IN" dirty="0"/>
          </a:p>
          <a:p>
            <a:r>
              <a:rPr lang="en-IN" dirty="0" smtClean="0"/>
              <a:t>He was an able exponent of </a:t>
            </a:r>
            <a:r>
              <a:rPr lang="en-IN" b="1" dirty="0" smtClean="0"/>
              <a:t>Muslim Culture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His period witnessed a number of important events such as the </a:t>
            </a:r>
            <a:r>
              <a:rPr lang="en-IN" b="1" dirty="0" smtClean="0"/>
              <a:t>weeding of records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For weeding the Records , The Government constituted a </a:t>
            </a:r>
            <a:r>
              <a:rPr lang="en-IN" b="1" dirty="0" smtClean="0"/>
              <a:t>Sub –Committee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The Committee concentrated on examining the </a:t>
            </a:r>
            <a:r>
              <a:rPr lang="en-IN" b="1" dirty="0" smtClean="0"/>
              <a:t>Pre- Mutiny records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They framed a </a:t>
            </a:r>
            <a:r>
              <a:rPr lang="en-IN" b="1" dirty="0" smtClean="0"/>
              <a:t>set of rules </a:t>
            </a:r>
            <a:r>
              <a:rPr lang="en-IN" dirty="0" smtClean="0"/>
              <a:t>for the guidance of the </a:t>
            </a:r>
            <a:r>
              <a:rPr lang="en-IN" b="1" dirty="0" smtClean="0"/>
              <a:t>Scrutinizers .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121441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457200" y="457200"/>
            <a:ext cx="765048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depression of the 30’s which affected the whole world’s Economy . </a:t>
            </a:r>
          </a:p>
          <a:p>
            <a:endParaRPr lang="en-IN" dirty="0"/>
          </a:p>
          <a:p>
            <a:r>
              <a:rPr lang="en-IN" dirty="0" smtClean="0"/>
              <a:t>At that time  he faced the problem .</a:t>
            </a:r>
          </a:p>
          <a:p>
            <a:endParaRPr lang="en-IN" dirty="0"/>
          </a:p>
          <a:p>
            <a:r>
              <a:rPr lang="en-IN" dirty="0" smtClean="0"/>
              <a:t>It impossible to divert funds for the preservation of a colony’s culture .</a:t>
            </a:r>
          </a:p>
          <a:p>
            <a:endParaRPr lang="en-IN" dirty="0"/>
          </a:p>
          <a:p>
            <a:r>
              <a:rPr lang="en-IN" dirty="0" smtClean="0"/>
              <a:t>In 1911 , the capital had been transferred from Calcutta to New Delhi .</a:t>
            </a:r>
          </a:p>
          <a:p>
            <a:endParaRPr lang="en-IN" dirty="0"/>
          </a:p>
          <a:p>
            <a:r>
              <a:rPr lang="en-IN" dirty="0" smtClean="0"/>
              <a:t>All the official records would go with it , the present building  was opened in New Delhi on 1</a:t>
            </a:r>
            <a:r>
              <a:rPr lang="en-IN" baseline="30000" dirty="0" smtClean="0"/>
              <a:t>st</a:t>
            </a:r>
            <a:r>
              <a:rPr lang="en-IN" dirty="0" smtClean="0"/>
              <a:t> Now , 1926 .</a:t>
            </a:r>
          </a:p>
          <a:p>
            <a:endParaRPr lang="en-IN" dirty="0"/>
          </a:p>
          <a:p>
            <a:r>
              <a:rPr lang="en-IN" dirty="0" smtClean="0"/>
              <a:t>The transfer of records was completed by March , 1937 .</a:t>
            </a:r>
          </a:p>
          <a:p>
            <a:endParaRPr lang="en-IN" dirty="0"/>
          </a:p>
          <a:p>
            <a:r>
              <a:rPr lang="en-IN" dirty="0" smtClean="0"/>
              <a:t>As per the recommendation of the IHRC  Publication works were undertaken .</a:t>
            </a:r>
          </a:p>
          <a:p>
            <a:endParaRPr lang="en-IN" dirty="0"/>
          </a:p>
          <a:p>
            <a:r>
              <a:rPr lang="en-IN" dirty="0" err="1" smtClean="0"/>
              <a:t>Dodwell’s</a:t>
            </a:r>
            <a:r>
              <a:rPr lang="en-IN" dirty="0" smtClean="0"/>
              <a:t> “ </a:t>
            </a:r>
            <a:r>
              <a:rPr lang="en-IN" dirty="0" err="1"/>
              <a:t>S</a:t>
            </a:r>
            <a:r>
              <a:rPr lang="en-IN" dirty="0" err="1" smtClean="0"/>
              <a:t>epoy</a:t>
            </a:r>
            <a:r>
              <a:rPr lang="en-IN" dirty="0" smtClean="0"/>
              <a:t> Recruitment in the old Madras Army “ was published in 1922.</a:t>
            </a:r>
          </a:p>
          <a:p>
            <a:endParaRPr lang="en-IN" dirty="0"/>
          </a:p>
          <a:p>
            <a:r>
              <a:rPr lang="en-IN" dirty="0" smtClean="0"/>
              <a:t>The Hand book to the Records of the government of India ,  1748 – 1859  published in 1925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68983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93522" y="685800"/>
            <a:ext cx="7802881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Dr, S. N. </a:t>
            </a:r>
            <a:r>
              <a:rPr lang="en-IN" sz="2000" b="1" dirty="0" err="1" smtClean="0"/>
              <a:t>Sen</a:t>
            </a:r>
            <a:r>
              <a:rPr lang="en-IN" sz="2000" b="1" dirty="0" smtClean="0"/>
              <a:t> : 1939 – 1949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Dr . </a:t>
            </a:r>
            <a:r>
              <a:rPr lang="en-IN" dirty="0" err="1" smtClean="0"/>
              <a:t>Surendranath</a:t>
            </a:r>
            <a:r>
              <a:rPr lang="en-IN" dirty="0" smtClean="0"/>
              <a:t>  </a:t>
            </a:r>
            <a:r>
              <a:rPr lang="en-IN" dirty="0" err="1" smtClean="0"/>
              <a:t>Sen</a:t>
            </a:r>
            <a:r>
              <a:rPr lang="en-IN" dirty="0" smtClean="0"/>
              <a:t> , was  a man of vision and foresight .</a:t>
            </a:r>
          </a:p>
          <a:p>
            <a:endParaRPr lang="en-IN" dirty="0"/>
          </a:p>
          <a:p>
            <a:endParaRPr lang="en-IN" b="1" dirty="0" smtClean="0"/>
          </a:p>
          <a:p>
            <a:r>
              <a:rPr lang="en-IN" b="1" dirty="0" smtClean="0"/>
              <a:t>After 1947</a:t>
            </a:r>
          </a:p>
          <a:p>
            <a:endParaRPr lang="en-IN" b="1" dirty="0"/>
          </a:p>
          <a:p>
            <a:r>
              <a:rPr lang="en-IN" dirty="0" smtClean="0"/>
              <a:t>Dr . S. N. </a:t>
            </a:r>
            <a:r>
              <a:rPr lang="en-IN" dirty="0" err="1" smtClean="0"/>
              <a:t>Sen</a:t>
            </a:r>
            <a:r>
              <a:rPr lang="en-IN" dirty="0" smtClean="0"/>
              <a:t> retired on 31</a:t>
            </a:r>
            <a:r>
              <a:rPr lang="en-IN" baseline="30000" dirty="0" smtClean="0"/>
              <a:t>st</a:t>
            </a:r>
            <a:r>
              <a:rPr lang="en-IN" dirty="0" smtClean="0"/>
              <a:t> Oct, 1949 </a:t>
            </a:r>
          </a:p>
          <a:p>
            <a:endParaRPr lang="en-IN" dirty="0"/>
          </a:p>
          <a:p>
            <a:r>
              <a:rPr lang="en-IN" dirty="0" smtClean="0"/>
              <a:t>He was succeeded by </a:t>
            </a:r>
            <a:r>
              <a:rPr lang="en-IN" dirty="0" err="1" smtClean="0"/>
              <a:t>Dr.</a:t>
            </a:r>
            <a:r>
              <a:rPr lang="en-IN" dirty="0" smtClean="0"/>
              <a:t> </a:t>
            </a:r>
            <a:r>
              <a:rPr lang="en-IN" dirty="0" err="1" smtClean="0"/>
              <a:t>Pumendu</a:t>
            </a:r>
            <a:r>
              <a:rPr lang="en-IN" dirty="0" smtClean="0"/>
              <a:t> </a:t>
            </a:r>
            <a:r>
              <a:rPr lang="en-IN" dirty="0" err="1" smtClean="0"/>
              <a:t>Basu</a:t>
            </a:r>
            <a:r>
              <a:rPr lang="en-IN" dirty="0" smtClean="0"/>
              <a:t> .</a:t>
            </a:r>
          </a:p>
          <a:p>
            <a:endParaRPr lang="en-IN" b="1" dirty="0"/>
          </a:p>
          <a:p>
            <a:r>
              <a:rPr lang="en-IN" b="1" dirty="0" smtClean="0"/>
              <a:t>On 1</a:t>
            </a:r>
            <a:r>
              <a:rPr lang="en-IN" b="1" baseline="30000" dirty="0" smtClean="0"/>
              <a:t>st</a:t>
            </a:r>
            <a:r>
              <a:rPr lang="en-IN" b="1" dirty="0" smtClean="0"/>
              <a:t> Sep , 1953 , A Committee of Archives of India </a:t>
            </a:r>
            <a:r>
              <a:rPr lang="en-IN" dirty="0" smtClean="0"/>
              <a:t>was constituted with eminent</a:t>
            </a:r>
          </a:p>
          <a:p>
            <a:endParaRPr lang="en-IN" dirty="0"/>
          </a:p>
          <a:p>
            <a:r>
              <a:rPr lang="en-IN" dirty="0" smtClean="0"/>
              <a:t>  archivists members , to evolve ways and means by which those who were</a:t>
            </a:r>
          </a:p>
          <a:p>
            <a:endParaRPr lang="en-IN" dirty="0"/>
          </a:p>
          <a:p>
            <a:r>
              <a:rPr lang="en-IN" dirty="0" smtClean="0"/>
              <a:t> concerned with Archival  administration in the country . </a:t>
            </a:r>
          </a:p>
          <a:p>
            <a:endParaRPr lang="en-IN" dirty="0"/>
          </a:p>
          <a:p>
            <a:r>
              <a:rPr lang="en-IN" dirty="0" smtClean="0"/>
              <a:t>On 19</a:t>
            </a:r>
            <a:r>
              <a:rPr lang="en-IN" baseline="30000" dirty="0" smtClean="0"/>
              <a:t>th</a:t>
            </a:r>
            <a:r>
              <a:rPr lang="en-IN" dirty="0" smtClean="0"/>
              <a:t> Aug , 1959 , the government of India constituted a Committee on Archival Legislation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73007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20989"/>
            <a:ext cx="7848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On 11</a:t>
            </a:r>
            <a:r>
              <a:rPr lang="en-IN" baseline="30000" dirty="0" smtClean="0"/>
              <a:t>th</a:t>
            </a:r>
            <a:r>
              <a:rPr lang="en-IN" dirty="0" smtClean="0"/>
              <a:t> Dec , 1972 , the government passed the “ </a:t>
            </a:r>
            <a:r>
              <a:rPr lang="en-IN" b="1" dirty="0" smtClean="0"/>
              <a:t>Policy Resolution </a:t>
            </a:r>
            <a:r>
              <a:rPr lang="en-IN" dirty="0" smtClean="0"/>
              <a:t>“ </a:t>
            </a:r>
          </a:p>
          <a:p>
            <a:endParaRPr lang="en-IN" dirty="0"/>
          </a:p>
          <a:p>
            <a:r>
              <a:rPr lang="en-IN" dirty="0" smtClean="0"/>
              <a:t>Then several archivists like , K. D. </a:t>
            </a:r>
            <a:r>
              <a:rPr lang="en-IN" dirty="0" err="1" smtClean="0"/>
              <a:t>Bhargava</a:t>
            </a:r>
            <a:r>
              <a:rPr lang="en-IN" dirty="0" smtClean="0"/>
              <a:t> , </a:t>
            </a:r>
            <a:r>
              <a:rPr lang="en-IN" dirty="0" err="1" smtClean="0"/>
              <a:t>Dr.</a:t>
            </a:r>
            <a:r>
              <a:rPr lang="en-IN" dirty="0" smtClean="0"/>
              <a:t> S. N. Prasad , and others served as Directors under whom the NAI  witnessed a steady growth .</a:t>
            </a:r>
          </a:p>
          <a:p>
            <a:endParaRPr lang="en-IN" dirty="0"/>
          </a:p>
          <a:p>
            <a:r>
              <a:rPr lang="en-IN" dirty="0" smtClean="0"/>
              <a:t>In 1939  , </a:t>
            </a:r>
            <a:r>
              <a:rPr lang="en-IN" b="1" dirty="0" smtClean="0"/>
              <a:t>Archives were opened to the Scholars .</a:t>
            </a:r>
          </a:p>
          <a:p>
            <a:endParaRPr lang="en-IN" dirty="0"/>
          </a:p>
          <a:p>
            <a:r>
              <a:rPr lang="en-IN" dirty="0" smtClean="0"/>
              <a:t>Th</a:t>
            </a:r>
            <a:r>
              <a:rPr lang="en-IN" b="1" dirty="0" smtClean="0"/>
              <a:t>e Land Revenue Records </a:t>
            </a:r>
            <a:r>
              <a:rPr lang="en-IN" dirty="0" smtClean="0"/>
              <a:t>( 1830 – 1959 ) were published </a:t>
            </a:r>
          </a:p>
          <a:p>
            <a:endParaRPr lang="en-IN" dirty="0"/>
          </a:p>
          <a:p>
            <a:r>
              <a:rPr lang="en-IN" dirty="0" smtClean="0"/>
              <a:t>In 1940 , </a:t>
            </a:r>
            <a:r>
              <a:rPr lang="en-IN" b="1" dirty="0" smtClean="0"/>
              <a:t>“ A Manual  of rules and regulations to archives in India and Europe </a:t>
            </a:r>
            <a:r>
              <a:rPr lang="en-IN" dirty="0" smtClean="0"/>
              <a:t>“ was published .</a:t>
            </a:r>
          </a:p>
          <a:p>
            <a:endParaRPr lang="en-IN" dirty="0"/>
          </a:p>
          <a:p>
            <a:r>
              <a:rPr lang="en-IN" dirty="0" smtClean="0"/>
              <a:t>The Archives made the presence of  the trained officers </a:t>
            </a:r>
          </a:p>
          <a:p>
            <a:endParaRPr lang="en-IN" dirty="0"/>
          </a:p>
          <a:p>
            <a:r>
              <a:rPr lang="en-IN" dirty="0" smtClean="0"/>
              <a:t>A band of well trained and </a:t>
            </a:r>
            <a:r>
              <a:rPr lang="en-IN" b="1" dirty="0" smtClean="0"/>
              <a:t>qualified staff </a:t>
            </a:r>
            <a:r>
              <a:rPr lang="en-IN" dirty="0" smtClean="0"/>
              <a:t>had to replace the existing untrained staff .</a:t>
            </a:r>
          </a:p>
          <a:p>
            <a:endParaRPr lang="en-IN" dirty="0"/>
          </a:p>
          <a:p>
            <a:r>
              <a:rPr lang="en-IN" dirty="0" smtClean="0"/>
              <a:t>In 1944 , “ </a:t>
            </a:r>
            <a:r>
              <a:rPr lang="en-IN" b="1" dirty="0" smtClean="0"/>
              <a:t>The Keeper of Records </a:t>
            </a:r>
            <a:r>
              <a:rPr lang="en-IN" dirty="0" smtClean="0"/>
              <a:t>“ was designated as </a:t>
            </a:r>
            <a:r>
              <a:rPr lang="en-IN" b="1" dirty="0" smtClean="0"/>
              <a:t>Director of Archives </a:t>
            </a:r>
            <a:r>
              <a:rPr lang="en-IN" dirty="0" smtClean="0"/>
              <a:t>.  </a:t>
            </a:r>
          </a:p>
          <a:p>
            <a:endParaRPr lang="en-IN" b="1" dirty="0"/>
          </a:p>
          <a:p>
            <a:r>
              <a:rPr lang="en-IN" b="1" dirty="0" smtClean="0"/>
              <a:t>The Imperial Record Department was renamed as National Archives of India  </a:t>
            </a:r>
            <a:r>
              <a:rPr lang="en-IN" dirty="0" smtClean="0"/>
              <a:t>on </a:t>
            </a:r>
          </a:p>
          <a:p>
            <a:r>
              <a:rPr lang="en-IN" dirty="0" smtClean="0"/>
              <a:t>30</a:t>
            </a:r>
            <a:r>
              <a:rPr lang="en-IN" baseline="30000" dirty="0" smtClean="0"/>
              <a:t>th</a:t>
            </a:r>
            <a:r>
              <a:rPr lang="en-IN" dirty="0" smtClean="0"/>
              <a:t> Aug , 1947 .</a:t>
            </a:r>
          </a:p>
          <a:p>
            <a:r>
              <a:rPr lang="en-IN" dirty="0"/>
              <a:t> </a:t>
            </a:r>
            <a:r>
              <a:rPr lang="en-IN" dirty="0" smtClean="0"/>
              <a:t>                                                       _______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424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0350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087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6912"/>
            <a:ext cx="8382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INTRODUCTION </a:t>
            </a:r>
            <a:endParaRPr lang="en-IN" dirty="0"/>
          </a:p>
          <a:p>
            <a:r>
              <a:rPr lang="en-IN" dirty="0" smtClean="0"/>
              <a:t>The National Archives of India is the chief repository of the records of the government of India .</a:t>
            </a:r>
          </a:p>
          <a:p>
            <a:endParaRPr lang="en-IN" dirty="0"/>
          </a:p>
          <a:p>
            <a:r>
              <a:rPr lang="en-IN" dirty="0" smtClean="0"/>
              <a:t>It serves as the custodian of all government  records  both past and present .</a:t>
            </a:r>
          </a:p>
          <a:p>
            <a:endParaRPr lang="en-IN" dirty="0"/>
          </a:p>
          <a:p>
            <a:r>
              <a:rPr lang="en-IN" dirty="0" smtClean="0"/>
              <a:t> it contains authentic evidence for knowing the Political , Social , Economic , Cultural and Scientific life and activities of the people of India .</a:t>
            </a:r>
          </a:p>
          <a:p>
            <a:endParaRPr lang="en-IN" dirty="0"/>
          </a:p>
          <a:p>
            <a:r>
              <a:rPr lang="en-IN" dirty="0" smtClean="0"/>
              <a:t>It was started in 1891, situated in </a:t>
            </a:r>
            <a:r>
              <a:rPr lang="en-IN" dirty="0" err="1" smtClean="0"/>
              <a:t>Janpath</a:t>
            </a:r>
            <a:r>
              <a:rPr lang="en-IN" dirty="0" smtClean="0"/>
              <a:t> , New Delhi .</a:t>
            </a:r>
          </a:p>
          <a:p>
            <a:endParaRPr lang="en-IN" dirty="0"/>
          </a:p>
          <a:p>
            <a:r>
              <a:rPr lang="en-IN" sz="2000" b="1" dirty="0" smtClean="0"/>
              <a:t>Origin of NAI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first organised effort was taken by the Supreme Court which was under the Public Department .</a:t>
            </a:r>
          </a:p>
          <a:p>
            <a:endParaRPr lang="en-IN" dirty="0"/>
          </a:p>
          <a:p>
            <a:r>
              <a:rPr lang="en-IN" dirty="0" smtClean="0"/>
              <a:t>The record office existed for about 14 years  from 1797 to 1811  with the introduction of Permanent land revenue Settlement In Bengal .</a:t>
            </a:r>
          </a:p>
        </p:txBody>
      </p:sp>
    </p:spTree>
    <p:extLst>
      <p:ext uri="{BB962C8B-B14F-4D97-AF65-F5344CB8AC3E}">
        <p14:creationId xmlns:p14="http://schemas.microsoft.com/office/powerpoint/2010/main" val="3716262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663" y="152400"/>
            <a:ext cx="83058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Archival activities , inevitable as the British Raj was  ‘A Paper Raj ‘  and had a habit of recording every thing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So records had accumulated quite </a:t>
            </a:r>
            <a:r>
              <a:rPr lang="en-IN" dirty="0" err="1" smtClean="0"/>
              <a:t>beyand</a:t>
            </a:r>
            <a:r>
              <a:rPr lang="en-IN" dirty="0" smtClean="0"/>
              <a:t> the storing resources of the various departments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For this purpose  a </a:t>
            </a:r>
            <a:r>
              <a:rPr lang="en-IN" b="1" dirty="0" smtClean="0"/>
              <a:t>general Record office </a:t>
            </a:r>
            <a:r>
              <a:rPr lang="en-IN" dirty="0" smtClean="0"/>
              <a:t>was than established at </a:t>
            </a:r>
            <a:r>
              <a:rPr lang="en-IN" b="1" dirty="0" smtClean="0"/>
              <a:t>Fort William , Calcutta.</a:t>
            </a:r>
          </a:p>
          <a:p>
            <a:endParaRPr lang="en-IN" b="1" dirty="0"/>
          </a:p>
          <a:p>
            <a:r>
              <a:rPr lang="en-IN" b="1" dirty="0" smtClean="0"/>
              <a:t>James Hume </a:t>
            </a:r>
          </a:p>
          <a:p>
            <a:endParaRPr lang="en-IN" b="1" dirty="0" smtClean="0"/>
          </a:p>
          <a:p>
            <a:endParaRPr lang="en-IN" b="1" dirty="0"/>
          </a:p>
          <a:p>
            <a:r>
              <a:rPr lang="en-IN" dirty="0" smtClean="0"/>
              <a:t> in 1847 , James Hume , one of the Judges at Calcutta who was for sometime , the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  Honorary Secretary of the Asiatic Society of Bengal  had  charted out an excellent plan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 for the establishment of a Central Record Office , where all records could be </a:t>
            </a:r>
          </a:p>
          <a:p>
            <a:endParaRPr lang="en-IN" dirty="0"/>
          </a:p>
          <a:p>
            <a:r>
              <a:rPr lang="en-IN" dirty="0" smtClean="0"/>
              <a:t>maintained well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5159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85800"/>
            <a:ext cx="8229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This steps is materialized in 1860 , as government of India felt that it’s  old records were not properly looked after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Mr . </a:t>
            </a:r>
            <a:r>
              <a:rPr lang="en-IN" dirty="0" err="1" smtClean="0"/>
              <a:t>Sandeman</a:t>
            </a:r>
            <a:r>
              <a:rPr lang="en-IN" dirty="0" smtClean="0"/>
              <a:t> , the Civil Auditor , emphasized in his report the need for relieving </a:t>
            </a:r>
          </a:p>
          <a:p>
            <a:endParaRPr lang="en-IN" dirty="0"/>
          </a:p>
          <a:p>
            <a:r>
              <a:rPr lang="en-IN" dirty="0" smtClean="0"/>
              <a:t> various offices of the congestion  by destruction of papers and advocated transfer of </a:t>
            </a:r>
          </a:p>
          <a:p>
            <a:endParaRPr lang="en-IN" dirty="0"/>
          </a:p>
          <a:p>
            <a:r>
              <a:rPr lang="en-IN" dirty="0" smtClean="0"/>
              <a:t>all valuable records to a Grand Central Archives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b="1" dirty="0" smtClean="0"/>
              <a:t>Record Committee – 1861 </a:t>
            </a:r>
          </a:p>
          <a:p>
            <a:endParaRPr lang="en-IN" dirty="0"/>
          </a:p>
          <a:p>
            <a:r>
              <a:rPr lang="en-IN" dirty="0" smtClean="0"/>
              <a:t>On the basis of the report of </a:t>
            </a:r>
            <a:r>
              <a:rPr lang="en-IN" dirty="0" err="1" smtClean="0"/>
              <a:t>Sandeman</a:t>
            </a:r>
            <a:r>
              <a:rPr lang="en-IN" dirty="0" smtClean="0"/>
              <a:t> , a</a:t>
            </a:r>
            <a:r>
              <a:rPr lang="en-IN" b="1" dirty="0" smtClean="0"/>
              <a:t> Committee </a:t>
            </a:r>
            <a:r>
              <a:rPr lang="en-IN" dirty="0" smtClean="0"/>
              <a:t>was constituted in </a:t>
            </a:r>
            <a:r>
              <a:rPr lang="en-IN" b="1" dirty="0" smtClean="0"/>
              <a:t>1861</a:t>
            </a:r>
            <a:r>
              <a:rPr lang="en-IN" dirty="0" smtClean="0"/>
              <a:t> to</a:t>
            </a:r>
          </a:p>
          <a:p>
            <a:endParaRPr lang="en-IN" dirty="0"/>
          </a:p>
          <a:p>
            <a:r>
              <a:rPr lang="en-IN" dirty="0" smtClean="0"/>
              <a:t> examine and deal with the relevant questions regarding </a:t>
            </a:r>
            <a:r>
              <a:rPr lang="en-IN" b="1" dirty="0" smtClean="0"/>
              <a:t>old records  </a:t>
            </a:r>
            <a:r>
              <a:rPr lang="en-IN" dirty="0" smtClean="0"/>
              <a:t>which had been </a:t>
            </a:r>
          </a:p>
          <a:p>
            <a:endParaRPr lang="en-IN" dirty="0"/>
          </a:p>
          <a:p>
            <a:r>
              <a:rPr lang="en-IN" dirty="0" smtClean="0"/>
              <a:t>Accumulation for years together in various departments of the Secretariat at Calcutta and other offices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1794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434" y="304800"/>
            <a:ext cx="83820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Seton Carr was appointed as president of the Committee and </a:t>
            </a:r>
            <a:r>
              <a:rPr lang="en-IN" dirty="0" err="1" smtClean="0"/>
              <a:t>Talboys</a:t>
            </a:r>
            <a:r>
              <a:rPr lang="en-IN" dirty="0" smtClean="0"/>
              <a:t> Wheeler , who</a:t>
            </a:r>
          </a:p>
          <a:p>
            <a:endParaRPr lang="en-IN" dirty="0"/>
          </a:p>
          <a:p>
            <a:r>
              <a:rPr lang="en-IN" dirty="0" smtClean="0"/>
              <a:t>had prior experience at Madras , as it’s Secretary .</a:t>
            </a:r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Committee submitted it’s report on 20</a:t>
            </a:r>
            <a:r>
              <a:rPr lang="en-IN" baseline="30000" dirty="0" smtClean="0"/>
              <a:t>th</a:t>
            </a:r>
            <a:r>
              <a:rPr lang="en-IN" dirty="0" smtClean="0"/>
              <a:t> December , 1862 .</a:t>
            </a:r>
          </a:p>
          <a:p>
            <a:endParaRPr lang="en-IN" dirty="0"/>
          </a:p>
          <a:p>
            <a:r>
              <a:rPr lang="en-IN" dirty="0" smtClean="0"/>
              <a:t>It recommended for the mention of Scattered </a:t>
            </a:r>
            <a:r>
              <a:rPr lang="en-IN" dirty="0" err="1" smtClean="0"/>
              <a:t>valueble</a:t>
            </a:r>
            <a:r>
              <a:rPr lang="en-IN" dirty="0" smtClean="0"/>
              <a:t> public records in a single room .</a:t>
            </a:r>
          </a:p>
          <a:p>
            <a:endParaRPr lang="en-IN" dirty="0"/>
          </a:p>
          <a:p>
            <a:r>
              <a:rPr lang="en-IN" sz="2000" b="1" dirty="0" smtClean="0"/>
              <a:t>George William Forrest ‘s initiative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a professor of  </a:t>
            </a:r>
            <a:r>
              <a:rPr lang="en-IN" dirty="0" err="1" smtClean="0"/>
              <a:t>Elphinestones</a:t>
            </a:r>
            <a:r>
              <a:rPr lang="en-IN" dirty="0" smtClean="0"/>
              <a:t> College , Bombay ,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an Archivist by his personal interest took the lead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invited by the government in 1889 and was appointed as an officer on special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duty to examine the records of Foreign Department of the government of India .</a:t>
            </a:r>
          </a:p>
        </p:txBody>
      </p:sp>
    </p:spTree>
    <p:extLst>
      <p:ext uri="{BB962C8B-B14F-4D97-AF65-F5344CB8AC3E}">
        <p14:creationId xmlns:p14="http://schemas.microsoft.com/office/powerpoint/2010/main" val="2624593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Report of George William Forrest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submitted a report on 17</a:t>
            </a:r>
            <a:r>
              <a:rPr lang="en-IN" baseline="30000" dirty="0" smtClean="0"/>
              <a:t>th</a:t>
            </a:r>
            <a:r>
              <a:rPr lang="en-IN" dirty="0" smtClean="0"/>
              <a:t> Aug , 1889  impressed the necessity of establishing a ‘</a:t>
            </a:r>
            <a:r>
              <a:rPr lang="en-IN" b="1" dirty="0" smtClean="0"/>
              <a:t>Central Record Office </a:t>
            </a:r>
            <a:r>
              <a:rPr lang="en-IN" dirty="0" smtClean="0"/>
              <a:t>‘</a:t>
            </a:r>
          </a:p>
          <a:p>
            <a:endParaRPr lang="en-IN" dirty="0"/>
          </a:p>
          <a:p>
            <a:r>
              <a:rPr lang="en-IN" dirty="0" smtClean="0"/>
              <a:t>He recommended that all records relating to the administration of East India Company should be  placed in one “ </a:t>
            </a:r>
            <a:r>
              <a:rPr lang="en-IN" b="1" dirty="0" smtClean="0"/>
              <a:t>Central Record Office </a:t>
            </a:r>
            <a:r>
              <a:rPr lang="en-IN" dirty="0" smtClean="0"/>
              <a:t>“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On 11</a:t>
            </a:r>
            <a:r>
              <a:rPr lang="en-IN" baseline="30000" dirty="0" smtClean="0"/>
              <a:t>th</a:t>
            </a:r>
            <a:r>
              <a:rPr lang="en-IN" dirty="0" smtClean="0"/>
              <a:t> March , 1891 , the Government of India employed G. W. Forrest as officer in </a:t>
            </a:r>
          </a:p>
          <a:p>
            <a:endParaRPr lang="en-IN" dirty="0"/>
          </a:p>
          <a:p>
            <a:r>
              <a:rPr lang="en-IN" dirty="0" smtClean="0"/>
              <a:t>charge of the records of the Government of India for examining old records in each of</a:t>
            </a:r>
          </a:p>
          <a:p>
            <a:endParaRPr lang="en-IN" dirty="0"/>
          </a:p>
          <a:p>
            <a:r>
              <a:rPr lang="en-IN" dirty="0" smtClean="0"/>
              <a:t> the department and organising a </a:t>
            </a:r>
            <a:r>
              <a:rPr lang="en-IN" b="1" dirty="0" smtClean="0"/>
              <a:t>Central Library </a:t>
            </a:r>
            <a:r>
              <a:rPr lang="en-IN" dirty="0" smtClean="0"/>
              <a:t>in place of different department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Thus </a:t>
            </a:r>
            <a:r>
              <a:rPr lang="en-IN" b="1" dirty="0"/>
              <a:t>I</a:t>
            </a:r>
            <a:r>
              <a:rPr lang="en-IN" b="1" dirty="0" smtClean="0"/>
              <a:t>mperial Record Department  ( IRD)  </a:t>
            </a:r>
            <a:r>
              <a:rPr lang="en-IN" dirty="0" smtClean="0"/>
              <a:t>came into existed in </a:t>
            </a:r>
            <a:r>
              <a:rPr lang="en-IN" b="1" dirty="0" smtClean="0"/>
              <a:t>Calcutta in 1891 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42021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64" y="381000"/>
            <a:ext cx="80832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G</a:t>
            </a:r>
            <a:r>
              <a:rPr lang="en-IN" b="1" dirty="0" smtClean="0"/>
              <a:t>rowth of NAI</a:t>
            </a:r>
          </a:p>
          <a:p>
            <a:endParaRPr lang="en-IN" dirty="0"/>
          </a:p>
          <a:p>
            <a:r>
              <a:rPr lang="en-IN" dirty="0" smtClean="0"/>
              <a:t>Forrest rightly be called as the </a:t>
            </a:r>
            <a:r>
              <a:rPr lang="en-IN" b="1" dirty="0" smtClean="0"/>
              <a:t>Father of National Archives of India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By 1891 , all the records of Home Department were transferred and the</a:t>
            </a:r>
            <a:r>
              <a:rPr lang="en-IN" b="1" dirty="0" smtClean="0"/>
              <a:t> Central Library</a:t>
            </a:r>
            <a:r>
              <a:rPr lang="en-IN" dirty="0" smtClean="0"/>
              <a:t> was organised .</a:t>
            </a:r>
          </a:p>
          <a:p>
            <a:endParaRPr lang="en-IN" dirty="0"/>
          </a:p>
          <a:p>
            <a:r>
              <a:rPr lang="en-IN" dirty="0" smtClean="0"/>
              <a:t>Gradually other records were also deposited </a:t>
            </a:r>
            <a:r>
              <a:rPr lang="en-IN" b="1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By 1899 all the records were arranged Chronologically as well as in accordance their origin  under seven  headings  </a:t>
            </a:r>
          </a:p>
          <a:p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Home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Foreign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Military Board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Military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Medical Board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24396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2152" y="561893"/>
            <a:ext cx="80598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6. </a:t>
            </a:r>
            <a:r>
              <a:rPr lang="en-IN" dirty="0" err="1" smtClean="0"/>
              <a:t>Surgean</a:t>
            </a:r>
            <a:r>
              <a:rPr lang="en-IN" dirty="0" smtClean="0"/>
              <a:t> General </a:t>
            </a:r>
          </a:p>
          <a:p>
            <a:endParaRPr lang="en-IN" dirty="0"/>
          </a:p>
          <a:p>
            <a:r>
              <a:rPr lang="en-IN" dirty="0" smtClean="0"/>
              <a:t>7. Public works </a:t>
            </a:r>
          </a:p>
          <a:p>
            <a:endParaRPr lang="en-IN" dirty="0"/>
          </a:p>
          <a:p>
            <a:r>
              <a:rPr lang="en-IN" dirty="0" smtClean="0"/>
              <a:t>They are in Persian and other oriental languages .</a:t>
            </a:r>
          </a:p>
          <a:p>
            <a:endParaRPr lang="en-IN" dirty="0" smtClean="0"/>
          </a:p>
          <a:p>
            <a:endParaRPr lang="en-IN" dirty="0"/>
          </a:p>
          <a:p>
            <a:endParaRPr lang="en-IN" dirty="0"/>
          </a:p>
          <a:p>
            <a:r>
              <a:rPr lang="en-IN" sz="2000" b="1" dirty="0" smtClean="0"/>
              <a:t>S. C. Hill – 1899- 1902</a:t>
            </a:r>
          </a:p>
          <a:p>
            <a:endParaRPr lang="en-IN" dirty="0"/>
          </a:p>
          <a:p>
            <a:r>
              <a:rPr lang="en-IN" dirty="0" smtClean="0"/>
              <a:t>Forrest was succeeded by Samuel Charles  Hill .</a:t>
            </a:r>
          </a:p>
          <a:p>
            <a:endParaRPr lang="en-IN" dirty="0"/>
          </a:p>
          <a:p>
            <a:r>
              <a:rPr lang="en-IN" dirty="0" smtClean="0"/>
              <a:t>He carried on the records  Publication work and unearthed  a mass of materials which formed in the name of “ </a:t>
            </a:r>
            <a:r>
              <a:rPr lang="en-IN" b="1" dirty="0" smtClean="0"/>
              <a:t>Volumes on Bengal </a:t>
            </a:r>
            <a:r>
              <a:rPr lang="en-IN" dirty="0" smtClean="0"/>
              <a:t>“ In 1756 – 57 .</a:t>
            </a:r>
          </a:p>
          <a:p>
            <a:endParaRPr lang="en-IN" dirty="0"/>
          </a:p>
          <a:p>
            <a:r>
              <a:rPr lang="en-IN" dirty="0" smtClean="0"/>
              <a:t>The books on  “ </a:t>
            </a:r>
            <a:r>
              <a:rPr lang="en-IN" b="1" dirty="0" smtClean="0"/>
              <a:t>Yusuf Khan </a:t>
            </a:r>
            <a:r>
              <a:rPr lang="en-IN" dirty="0" smtClean="0"/>
              <a:t>“ and the “</a:t>
            </a:r>
            <a:r>
              <a:rPr lang="en-IN" b="1" dirty="0" smtClean="0"/>
              <a:t>History of the Maratha people</a:t>
            </a:r>
            <a:r>
              <a:rPr lang="en-IN" dirty="0" smtClean="0"/>
              <a:t> “were also published .</a:t>
            </a:r>
          </a:p>
          <a:p>
            <a:endParaRPr lang="en-IN" dirty="0"/>
          </a:p>
          <a:p>
            <a:r>
              <a:rPr lang="en-IN" dirty="0" smtClean="0"/>
              <a:t>He compiled the “</a:t>
            </a:r>
            <a:r>
              <a:rPr lang="en-IN" b="1" dirty="0" smtClean="0"/>
              <a:t>Abstract of the Farley Records of the Foreign Department</a:t>
            </a:r>
            <a:r>
              <a:rPr lang="en-IN" dirty="0" smtClean="0"/>
              <a:t>” ( 1756 – 62 )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6486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583</TotalTime>
  <Words>1677</Words>
  <Application>Microsoft Office PowerPoint</Application>
  <PresentationFormat>On-screen Show (4:3)</PresentationFormat>
  <Paragraphs>267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Adjacency</vt:lpstr>
      <vt:lpstr>NATIONAL ARCHIVES OF INDIA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ARCHIVES OF INDIA </dc:title>
  <dc:creator>sid m</dc:creator>
  <cp:lastModifiedBy>lingamal</cp:lastModifiedBy>
  <cp:revision>38</cp:revision>
  <dcterms:created xsi:type="dcterms:W3CDTF">2006-08-16T00:00:00Z</dcterms:created>
  <dcterms:modified xsi:type="dcterms:W3CDTF">2018-02-22T13:18:42Z</dcterms:modified>
</cp:coreProperties>
</file>